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926" r:id="rId2"/>
    <p:sldId id="1007" r:id="rId3"/>
    <p:sldId id="1029" r:id="rId4"/>
    <p:sldId id="1020" r:id="rId5"/>
    <p:sldId id="1021" r:id="rId6"/>
    <p:sldId id="1022" r:id="rId7"/>
    <p:sldId id="1008" r:id="rId8"/>
    <p:sldId id="832" r:id="rId9"/>
    <p:sldId id="840" r:id="rId10"/>
    <p:sldId id="834" r:id="rId11"/>
    <p:sldId id="846" r:id="rId12"/>
    <p:sldId id="873" r:id="rId13"/>
    <p:sldId id="844" r:id="rId14"/>
    <p:sldId id="1030" r:id="rId15"/>
    <p:sldId id="1031" r:id="rId16"/>
    <p:sldId id="967" r:id="rId17"/>
    <p:sldId id="260" r:id="rId18"/>
    <p:sldId id="261" r:id="rId19"/>
    <p:sldId id="963" r:id="rId20"/>
    <p:sldId id="971" r:id="rId21"/>
    <p:sldId id="972" r:id="rId22"/>
    <p:sldId id="1032" r:id="rId23"/>
    <p:sldId id="802" r:id="rId24"/>
    <p:sldId id="974" r:id="rId25"/>
    <p:sldId id="975" r:id="rId26"/>
    <p:sldId id="976" r:id="rId27"/>
    <p:sldId id="1009" r:id="rId28"/>
    <p:sldId id="973" r:id="rId29"/>
    <p:sldId id="978" r:id="rId30"/>
    <p:sldId id="979" r:id="rId31"/>
    <p:sldId id="980" r:id="rId32"/>
    <p:sldId id="981" r:id="rId33"/>
    <p:sldId id="982" r:id="rId34"/>
    <p:sldId id="985" r:id="rId35"/>
    <p:sldId id="986" r:id="rId36"/>
    <p:sldId id="977" r:id="rId37"/>
    <p:sldId id="987" r:id="rId38"/>
    <p:sldId id="984" r:id="rId39"/>
    <p:sldId id="988" r:id="rId40"/>
    <p:sldId id="968" r:id="rId41"/>
    <p:sldId id="850" r:id="rId42"/>
    <p:sldId id="856" r:id="rId43"/>
    <p:sldId id="857" r:id="rId44"/>
    <p:sldId id="858" r:id="rId45"/>
    <p:sldId id="855" r:id="rId46"/>
    <p:sldId id="891" r:id="rId47"/>
    <p:sldId id="892" r:id="rId48"/>
    <p:sldId id="893" r:id="rId49"/>
    <p:sldId id="969" r:id="rId50"/>
    <p:sldId id="817" r:id="rId51"/>
    <p:sldId id="989" r:id="rId52"/>
    <p:sldId id="945" r:id="rId53"/>
    <p:sldId id="930" r:id="rId54"/>
    <p:sldId id="990" r:id="rId55"/>
    <p:sldId id="991" r:id="rId56"/>
    <p:sldId id="1023" r:id="rId57"/>
    <p:sldId id="992" r:id="rId58"/>
    <p:sldId id="993" r:id="rId59"/>
    <p:sldId id="996" r:id="rId60"/>
    <p:sldId id="994" r:id="rId61"/>
    <p:sldId id="1025" r:id="rId62"/>
    <p:sldId id="997" r:id="rId63"/>
    <p:sldId id="1001" r:id="rId64"/>
    <p:sldId id="1033" r:id="rId65"/>
    <p:sldId id="1002" r:id="rId66"/>
    <p:sldId id="869" r:id="rId67"/>
    <p:sldId id="871" r:id="rId68"/>
    <p:sldId id="870" r:id="rId69"/>
    <p:sldId id="942" r:id="rId70"/>
    <p:sldId id="943" r:id="rId71"/>
    <p:sldId id="864" r:id="rId72"/>
    <p:sldId id="865" r:id="rId73"/>
    <p:sldId id="956" r:id="rId74"/>
    <p:sldId id="999" r:id="rId75"/>
    <p:sldId id="1026" r:id="rId76"/>
    <p:sldId id="845" r:id="rId77"/>
    <p:sldId id="1010" r:id="rId78"/>
    <p:sldId id="909" r:id="rId79"/>
    <p:sldId id="1034" r:id="rId80"/>
    <p:sldId id="958" r:id="rId81"/>
    <p:sldId id="1035" r:id="rId82"/>
    <p:sldId id="960" r:id="rId83"/>
    <p:sldId id="1036" r:id="rId84"/>
    <p:sldId id="961" r:id="rId85"/>
    <p:sldId id="925" r:id="rId86"/>
    <p:sldId id="896" r:id="rId87"/>
    <p:sldId id="962" r:id="rId88"/>
    <p:sldId id="1006" r:id="rId89"/>
    <p:sldId id="1027" r:id="rId90"/>
    <p:sldId id="1011" r:id="rId91"/>
    <p:sldId id="1037" r:id="rId92"/>
    <p:sldId id="1038" r:id="rId93"/>
    <p:sldId id="983" r:id="rId94"/>
    <p:sldId id="1012" r:id="rId95"/>
    <p:sldId id="1013" r:id="rId96"/>
    <p:sldId id="1014" r:id="rId97"/>
    <p:sldId id="1015" r:id="rId98"/>
    <p:sldId id="1016" r:id="rId99"/>
    <p:sldId id="1018" r:id="rId100"/>
    <p:sldId id="1017" r:id="rId101"/>
    <p:sldId id="1041" r:id="rId102"/>
    <p:sldId id="1019" r:id="rId103"/>
    <p:sldId id="900" r:id="rId104"/>
    <p:sldId id="876" r:id="rId105"/>
    <p:sldId id="877" r:id="rId106"/>
    <p:sldId id="923" r:id="rId107"/>
    <p:sldId id="416" r:id="rId108"/>
    <p:sldId id="1040" r:id="rId109"/>
    <p:sldId id="1042" r:id="rId110"/>
    <p:sldId id="1000" r:id="rId111"/>
    <p:sldId id="935" r:id="rId112"/>
    <p:sldId id="936" r:id="rId113"/>
    <p:sldId id="937" r:id="rId114"/>
    <p:sldId id="938" r:id="rId115"/>
    <p:sldId id="939" r:id="rId116"/>
    <p:sldId id="940" r:id="rId117"/>
    <p:sldId id="1028" r:id="rId118"/>
    <p:sldId id="970" r:id="rId119"/>
    <p:sldId id="1003" r:id="rId120"/>
    <p:sldId id="941" r:id="rId121"/>
    <p:sldId id="950" r:id="rId122"/>
    <p:sldId id="951" r:id="rId123"/>
    <p:sldId id="952" r:id="rId124"/>
    <p:sldId id="1004" r:id="rId125"/>
    <p:sldId id="953" r:id="rId126"/>
    <p:sldId id="913" r:id="rId127"/>
    <p:sldId id="100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p:scale>
          <a:sx n="101" d="100"/>
          <a:sy n="101" d="100"/>
        </p:scale>
        <p:origin x="101"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2022-09-04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41</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2022-09-04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2022-09-04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2022-09-04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2022-09-04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4.jpg"/><Relationship Id="rId4" Type="http://schemas.openxmlformats.org/officeDocument/2006/relationships/image" Target="../media/image53.png"/></Relationships>
</file>

<file path=ppt/slides/_rels/slide10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3.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a:t>
            </a:r>
            <a:r>
              <a:rPr lang="en-US" u="sng" dirty="0"/>
              <a:t>my</a:t>
            </a:r>
            <a:r>
              <a:rPr lang="en-US" dirty="0"/>
              <a:t> background</a:t>
            </a:r>
          </a:p>
        </p:txBody>
      </p:sp>
    </p:spTree>
    <p:extLst>
      <p:ext uri="{BB962C8B-B14F-4D97-AF65-F5344CB8AC3E}">
        <p14:creationId xmlns:p14="http://schemas.microsoft.com/office/powerpoint/2010/main" val="2686537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504B6-8285-9FD3-332B-337C95840FD8}"/>
              </a:ext>
            </a:extLst>
          </p:cNvPr>
          <p:cNvSpPr>
            <a:spLocks noGrp="1"/>
          </p:cNvSpPr>
          <p:nvPr>
            <p:ph type="title"/>
          </p:nvPr>
        </p:nvSpPr>
        <p:spPr/>
        <p:txBody>
          <a:bodyPr/>
          <a:lstStyle/>
          <a:p>
            <a:r>
              <a:rPr lang="en-US" dirty="0"/>
              <a:t>My experience</a:t>
            </a:r>
          </a:p>
        </p:txBody>
      </p:sp>
      <p:sp>
        <p:nvSpPr>
          <p:cNvPr id="4" name="Content Placeholder 3">
            <a:extLst>
              <a:ext uri="{FF2B5EF4-FFF2-40B4-BE49-F238E27FC236}">
                <a16:creationId xmlns:a16="http://schemas.microsoft.com/office/drawing/2014/main" id="{0BAA3637-0E21-AC36-4D84-B9228907D4CC}"/>
              </a:ext>
            </a:extLst>
          </p:cNvPr>
          <p:cNvSpPr>
            <a:spLocks noGrp="1"/>
          </p:cNvSpPr>
          <p:nvPr>
            <p:ph sz="half" idx="1"/>
          </p:nvPr>
        </p:nvSpPr>
        <p:spPr/>
        <p:txBody>
          <a:bodyPr>
            <a:normAutofit/>
          </a:bodyPr>
          <a:lstStyle/>
          <a:p>
            <a:r>
              <a:rPr lang="en-US" dirty="0"/>
              <a:t>Creating statistical production system from research code </a:t>
            </a:r>
            <a:br>
              <a:rPr lang="en-US" dirty="0"/>
            </a:br>
            <a:r>
              <a:rPr lang="en-US" sz="2000" dirty="0"/>
              <a:t>(</a:t>
            </a:r>
            <a:r>
              <a:rPr lang="en-US" sz="2000" i="1" dirty="0"/>
              <a:t>still running 15+ years later</a:t>
            </a:r>
            <a:r>
              <a:rPr lang="en-US" sz="2000" dirty="0"/>
              <a:t>)</a:t>
            </a:r>
            <a:endParaRPr lang="en-US" dirty="0"/>
          </a:p>
          <a:p>
            <a:r>
              <a:rPr lang="en-US" dirty="0"/>
              <a:t>Working with confidential data </a:t>
            </a:r>
            <a:br>
              <a:rPr lang="en-US" dirty="0"/>
            </a:br>
            <a:r>
              <a:rPr lang="en-US" sz="2000" i="1" dirty="0"/>
              <a:t>(creating reproducible analyses, but also seeing how where others fail to do so)</a:t>
            </a:r>
            <a:endParaRPr lang="en-US" i="1" dirty="0"/>
          </a:p>
          <a:p>
            <a:r>
              <a:rPr lang="en-US" dirty="0"/>
              <a:t>Helped create and analyze synthetic data at scale </a:t>
            </a:r>
            <a:r>
              <a:rPr lang="en-US" sz="2000" i="1" dirty="0"/>
              <a:t>(including configuring and managing the server to induce reproducible programming…)</a:t>
            </a:r>
            <a:endParaRPr lang="en-US" i="1" dirty="0"/>
          </a:p>
        </p:txBody>
      </p:sp>
      <p:sp>
        <p:nvSpPr>
          <p:cNvPr id="5" name="Content Placeholder 4">
            <a:extLst>
              <a:ext uri="{FF2B5EF4-FFF2-40B4-BE49-F238E27FC236}">
                <a16:creationId xmlns:a16="http://schemas.microsoft.com/office/drawing/2014/main" id="{E9D38FDF-1C1F-622D-3DBB-ED2E6EE12120}"/>
              </a:ext>
            </a:extLst>
          </p:cNvPr>
          <p:cNvSpPr>
            <a:spLocks noGrp="1"/>
          </p:cNvSpPr>
          <p:nvPr>
            <p:ph sz="half" idx="2"/>
          </p:nvPr>
        </p:nvSpPr>
        <p:spPr/>
        <p:txBody>
          <a:bodyPr>
            <a:normAutofit/>
          </a:bodyPr>
          <a:lstStyle/>
          <a:p>
            <a:r>
              <a:rPr lang="en-US" dirty="0"/>
              <a:t>Comfortable on Linux systems</a:t>
            </a:r>
            <a:br>
              <a:rPr lang="en-US" dirty="0"/>
            </a:br>
            <a:r>
              <a:rPr lang="en-US" sz="2000" i="1" dirty="0"/>
              <a:t>(since 1993)</a:t>
            </a:r>
            <a:r>
              <a:rPr lang="en-US" dirty="0"/>
              <a:t>, but also versed in MacOS and Windows </a:t>
            </a:r>
            <a:br>
              <a:rPr lang="en-US" dirty="0"/>
            </a:br>
            <a:r>
              <a:rPr lang="en-US" sz="2000" i="1" dirty="0"/>
              <a:t>(to see what others do…)</a:t>
            </a:r>
          </a:p>
          <a:p>
            <a:r>
              <a:rPr lang="en-US" dirty="0"/>
              <a:t>Comfortable running Stata, </a:t>
            </a:r>
            <a:r>
              <a:rPr lang="en-US" sz="2600" dirty="0"/>
              <a:t>R, Python, </a:t>
            </a:r>
            <a:r>
              <a:rPr lang="en-US" sz="2400" dirty="0" err="1"/>
              <a:t>Matlab</a:t>
            </a:r>
            <a:r>
              <a:rPr lang="en-US" sz="2400" dirty="0"/>
              <a:t>, </a:t>
            </a:r>
            <a:r>
              <a:rPr lang="en-US" sz="2000" dirty="0"/>
              <a:t>Julia</a:t>
            </a:r>
            <a:r>
              <a:rPr lang="en-US" sz="2400" dirty="0"/>
              <a:t>, compiling Fortran and C with and without </a:t>
            </a:r>
            <a:r>
              <a:rPr lang="en-US" sz="2400" dirty="0" err="1"/>
              <a:t>Makefiles</a:t>
            </a:r>
            <a:r>
              <a:rPr lang="en-US" sz="2400" dirty="0"/>
              <a:t>, </a:t>
            </a:r>
            <a:r>
              <a:rPr lang="en-US" sz="2000" dirty="0"/>
              <a:t>etc</a:t>
            </a:r>
            <a:r>
              <a:rPr lang="en-US" sz="2400" dirty="0"/>
              <a:t>.</a:t>
            </a:r>
          </a:p>
          <a:p>
            <a:r>
              <a:rPr lang="en-US" dirty="0"/>
              <a:t>Configured departmental clusters </a:t>
            </a:r>
            <a:r>
              <a:rPr lang="en-US" sz="2000" i="1" dirty="0"/>
              <a:t>(for myself, for colleagues, accommodating different usage patterns)</a:t>
            </a:r>
            <a:endParaRPr lang="en-US" i="1" dirty="0"/>
          </a:p>
        </p:txBody>
      </p:sp>
    </p:spTree>
    <p:extLst>
      <p:ext uri="{BB962C8B-B14F-4D97-AF65-F5344CB8AC3E}">
        <p14:creationId xmlns:p14="http://schemas.microsoft.com/office/powerpoint/2010/main" val="2709479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393</TotalTime>
  <Words>4530</Words>
  <Application>Microsoft Office PowerPoint</Application>
  <PresentationFormat>Widescreen</PresentationFormat>
  <Paragraphs>636</Paragraphs>
  <Slides>127</Slides>
  <Notes>5</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Arial</vt:lpstr>
      <vt:lpstr>Arial Unicode MS</vt:lpstr>
      <vt:lpstr>Calibri</vt:lpstr>
      <vt:lpstr>Calibri Light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A bit of my background</vt:lpstr>
      <vt:lpstr>My experience</vt:lpstr>
      <vt:lpstr>Very little diversity in software</vt:lpstr>
      <vt:lpstr>Defining “reproducible research”</vt:lpstr>
      <vt:lpstr>Ingredients of “research”</vt:lpstr>
      <vt:lpstr>PowerPoint Presentation</vt:lpstr>
      <vt:lpstr>Back in 2019…</vt:lpstr>
      <vt:lpstr>Observation 0</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34</cp:revision>
  <dcterms:created xsi:type="dcterms:W3CDTF">2020-03-31T02:20:35Z</dcterms:created>
  <dcterms:modified xsi:type="dcterms:W3CDTF">2022-09-04T20:30:44Z</dcterms:modified>
</cp:coreProperties>
</file>